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258" r:id="rId2"/>
    <p:sldId id="261" r:id="rId3"/>
    <p:sldId id="262" r:id="rId4"/>
    <p:sldId id="285" r:id="rId5"/>
    <p:sldId id="286" r:id="rId6"/>
    <p:sldId id="287" r:id="rId7"/>
    <p:sldId id="288" r:id="rId8"/>
    <p:sldId id="290" r:id="rId9"/>
    <p:sldId id="291" r:id="rId10"/>
    <p:sldId id="293" r:id="rId11"/>
    <p:sldId id="294" r:id="rId12"/>
    <p:sldId id="295" r:id="rId13"/>
    <p:sldId id="296" r:id="rId14"/>
    <p:sldId id="297" r:id="rId15"/>
    <p:sldId id="272" r:id="rId16"/>
    <p:sldId id="269" r:id="rId17"/>
    <p:sldId id="274" r:id="rId18"/>
    <p:sldId id="281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339933"/>
    <a:srgbClr val="660033"/>
    <a:srgbClr val="FF99CC"/>
    <a:srgbClr val="FF6600"/>
    <a:srgbClr val="CC66FF"/>
    <a:srgbClr val="00FF00"/>
    <a:srgbClr val="FF66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0294" autoAdjust="0"/>
    <p:restoredTop sz="94660"/>
  </p:normalViewPr>
  <p:slideViewPr>
    <p:cSldViewPr>
      <p:cViewPr varScale="1">
        <p:scale>
          <a:sx n="57" d="100"/>
          <a:sy n="57" d="100"/>
        </p:scale>
        <p:origin x="-78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34D251-CCAC-438D-B7AE-CE2FAD93C799}" type="datetimeFigureOut">
              <a:rPr lang="tr-TR" smtClean="0"/>
              <a:pPr/>
              <a:t>9.11.2016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996FFE-B686-4FC8-ACB7-11BD7FF274B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523729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996FFE-B686-4FC8-ACB7-11BD7FF274B2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9.11.2016</a:t>
            </a:fld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9.11.2016</a:t>
            </a:fld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9.11.2016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9.11.2016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9.11.2016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9.11.2016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9.11.2016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9.11.2016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Başlık"/>
          <p:cNvSpPr>
            <a:spLocks noGrp="1"/>
          </p:cNvSpPr>
          <p:nvPr>
            <p:ph type="title"/>
          </p:nvPr>
        </p:nvSpPr>
        <p:spPr>
          <a:xfrm>
            <a:off x="5000628" y="4357694"/>
            <a:ext cx="3786214" cy="1857388"/>
          </a:xfrm>
        </p:spPr>
        <p:txBody>
          <a:bodyPr>
            <a:noAutofit/>
          </a:bodyPr>
          <a:lstStyle/>
          <a:p>
            <a:r>
              <a:rPr lang="tr-TR" sz="6600" b="1" dirty="0" smtClean="0">
                <a:solidFill>
                  <a:schemeClr val="tx1"/>
                </a:solidFill>
              </a:rPr>
              <a:t>TURKEY</a:t>
            </a:r>
            <a:endParaRPr lang="tr-TR" sz="6600" b="1" dirty="0">
              <a:solidFill>
                <a:schemeClr val="tx1"/>
              </a:solidFill>
            </a:endParaRPr>
          </a:p>
        </p:txBody>
      </p:sp>
      <p:pic>
        <p:nvPicPr>
          <p:cNvPr id="3" name="2 Resim" descr="12360208_921814714575090_6244448990539589111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29520" y="0"/>
            <a:ext cx="1714480" cy="15044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##</a:t>
            </a:r>
          </a:p>
          <a:p>
            <a:r>
              <a:rPr lang="tr-TR" dirty="0" err="1" smtClean="0">
                <a:solidFill>
                  <a:srgbClr val="002060"/>
                </a:solidFill>
              </a:rPr>
              <a:t>The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characters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show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their</a:t>
            </a:r>
            <a:r>
              <a:rPr lang="tr-TR" dirty="0" smtClean="0">
                <a:solidFill>
                  <a:srgbClr val="002060"/>
                </a:solidFill>
              </a:rPr>
              <a:t>  </a:t>
            </a:r>
            <a:r>
              <a:rPr lang="tr-TR" dirty="0" err="1" smtClean="0">
                <a:solidFill>
                  <a:srgbClr val="002060"/>
                </a:solidFill>
              </a:rPr>
              <a:t>features</a:t>
            </a:r>
            <a:r>
              <a:rPr lang="tr-TR" dirty="0" smtClean="0">
                <a:solidFill>
                  <a:srgbClr val="002060"/>
                </a:solidFill>
              </a:rPr>
              <a:t> on </a:t>
            </a:r>
            <a:r>
              <a:rPr lang="tr-TR" dirty="0" err="1" smtClean="0">
                <a:solidFill>
                  <a:srgbClr val="002060"/>
                </a:solidFill>
              </a:rPr>
              <a:t>their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own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with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clothes</a:t>
            </a:r>
            <a:r>
              <a:rPr lang="tr-TR" dirty="0" smtClean="0">
                <a:solidFill>
                  <a:srgbClr val="002060"/>
                </a:solidFill>
              </a:rPr>
              <a:t> , </a:t>
            </a:r>
            <a:r>
              <a:rPr lang="tr-TR" dirty="0" err="1" smtClean="0">
                <a:solidFill>
                  <a:srgbClr val="002060"/>
                </a:solidFill>
              </a:rPr>
              <a:t>behaviors</a:t>
            </a:r>
            <a:r>
              <a:rPr lang="tr-TR" dirty="0" smtClean="0">
                <a:solidFill>
                  <a:srgbClr val="002060"/>
                </a:solidFill>
              </a:rPr>
              <a:t> , </a:t>
            </a:r>
            <a:r>
              <a:rPr lang="tr-TR" dirty="0" err="1" smtClean="0">
                <a:solidFill>
                  <a:srgbClr val="002060"/>
                </a:solidFill>
              </a:rPr>
              <a:t>dances</a:t>
            </a:r>
            <a:r>
              <a:rPr lang="tr-TR" dirty="0" smtClean="0">
                <a:solidFill>
                  <a:srgbClr val="002060"/>
                </a:solidFill>
              </a:rPr>
              <a:t>  </a:t>
            </a:r>
            <a:r>
              <a:rPr lang="tr-TR" dirty="0" err="1" smtClean="0">
                <a:solidFill>
                  <a:srgbClr val="002060"/>
                </a:solidFill>
              </a:rPr>
              <a:t>and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musics</a:t>
            </a:r>
            <a:r>
              <a:rPr lang="tr-TR" dirty="0" smtClean="0">
                <a:solidFill>
                  <a:srgbClr val="002060"/>
                </a:solidFill>
              </a:rPr>
              <a:t> . </a:t>
            </a:r>
            <a:r>
              <a:rPr lang="tr-TR" dirty="0" err="1" smtClean="0">
                <a:solidFill>
                  <a:srgbClr val="002060"/>
                </a:solidFill>
              </a:rPr>
              <a:t>When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they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arrive</a:t>
            </a:r>
            <a:r>
              <a:rPr lang="tr-TR" dirty="0" smtClean="0">
                <a:solidFill>
                  <a:srgbClr val="002060"/>
                </a:solidFill>
              </a:rPr>
              <a:t> on </a:t>
            </a:r>
            <a:r>
              <a:rPr lang="tr-TR" dirty="0" err="1" smtClean="0">
                <a:solidFill>
                  <a:srgbClr val="002060"/>
                </a:solidFill>
              </a:rPr>
              <a:t>the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scene</a:t>
            </a:r>
            <a:r>
              <a:rPr lang="tr-TR" dirty="0" smtClean="0">
                <a:solidFill>
                  <a:srgbClr val="002060"/>
                </a:solidFill>
              </a:rPr>
              <a:t> , </a:t>
            </a:r>
            <a:r>
              <a:rPr lang="tr-TR" dirty="0" err="1" smtClean="0">
                <a:solidFill>
                  <a:srgbClr val="002060"/>
                </a:solidFill>
              </a:rPr>
              <a:t>audiences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recognize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them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instantly</a:t>
            </a:r>
            <a:r>
              <a:rPr lang="tr-TR" dirty="0" smtClean="0">
                <a:solidFill>
                  <a:srgbClr val="002060"/>
                </a:solidFill>
              </a:rPr>
              <a:t> .</a:t>
            </a:r>
          </a:p>
          <a:p>
            <a:r>
              <a:rPr lang="tr-TR" dirty="0" err="1" smtClean="0">
                <a:solidFill>
                  <a:srgbClr val="002060"/>
                </a:solidFill>
              </a:rPr>
              <a:t>Main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characters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are</a:t>
            </a:r>
            <a:r>
              <a:rPr lang="tr-TR" dirty="0" smtClean="0">
                <a:solidFill>
                  <a:srgbClr val="002060"/>
                </a:solidFill>
              </a:rPr>
              <a:t> Karagöz </a:t>
            </a:r>
            <a:r>
              <a:rPr lang="tr-TR" dirty="0" err="1" smtClean="0">
                <a:solidFill>
                  <a:srgbClr val="002060"/>
                </a:solidFill>
              </a:rPr>
              <a:t>and</a:t>
            </a:r>
            <a:r>
              <a:rPr lang="tr-TR" dirty="0" smtClean="0">
                <a:solidFill>
                  <a:srgbClr val="002060"/>
                </a:solidFill>
              </a:rPr>
              <a:t> Hacivat.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CHARACTERS OF THE PLAY </a:t>
            </a:r>
            <a:endParaRPr lang="tr-TR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He </a:t>
            </a:r>
            <a:r>
              <a:rPr lang="tr-TR" dirty="0" err="1" smtClean="0">
                <a:solidFill>
                  <a:srgbClr val="002060"/>
                </a:solidFill>
              </a:rPr>
              <a:t>wears</a:t>
            </a:r>
            <a:r>
              <a:rPr lang="tr-TR" dirty="0" smtClean="0">
                <a:solidFill>
                  <a:srgbClr val="002060"/>
                </a:solidFill>
              </a:rPr>
              <a:t> hat </a:t>
            </a:r>
            <a:r>
              <a:rPr lang="tr-TR" dirty="0" err="1" smtClean="0">
                <a:solidFill>
                  <a:srgbClr val="002060"/>
                </a:solidFill>
              </a:rPr>
              <a:t>called</a:t>
            </a:r>
            <a:r>
              <a:rPr lang="tr-TR" dirty="0" smtClean="0">
                <a:solidFill>
                  <a:srgbClr val="002060"/>
                </a:solidFill>
              </a:rPr>
              <a:t> ‘ışkırlak’ on his </a:t>
            </a:r>
            <a:r>
              <a:rPr lang="tr-TR" dirty="0" err="1" smtClean="0">
                <a:solidFill>
                  <a:srgbClr val="002060"/>
                </a:solidFill>
              </a:rPr>
              <a:t>bald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head</a:t>
            </a:r>
            <a:r>
              <a:rPr lang="tr-TR" dirty="0" smtClean="0">
                <a:solidFill>
                  <a:srgbClr val="002060"/>
                </a:solidFill>
              </a:rPr>
              <a:t> . He </a:t>
            </a:r>
            <a:r>
              <a:rPr lang="tr-TR" dirty="0" err="1" smtClean="0">
                <a:solidFill>
                  <a:srgbClr val="002060"/>
                </a:solidFill>
              </a:rPr>
              <a:t>hasn’t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got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regular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business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and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education</a:t>
            </a:r>
            <a:r>
              <a:rPr lang="tr-TR" dirty="0" smtClean="0">
                <a:solidFill>
                  <a:srgbClr val="002060"/>
                </a:solidFill>
              </a:rPr>
              <a:t> has not </a:t>
            </a:r>
          </a:p>
          <a:p>
            <a:r>
              <a:rPr lang="en-US" dirty="0" err="1" smtClean="0">
                <a:solidFill>
                  <a:srgbClr val="002060"/>
                </a:solidFill>
              </a:rPr>
              <a:t>Hacivat</a:t>
            </a:r>
            <a:r>
              <a:rPr lang="en-US" dirty="0" smtClean="0">
                <a:solidFill>
                  <a:srgbClr val="002060"/>
                </a:solidFill>
              </a:rPr>
              <a:t> finds temporary jobs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for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him</a:t>
            </a:r>
            <a:r>
              <a:rPr lang="tr-TR" dirty="0" smtClean="0">
                <a:solidFill>
                  <a:srgbClr val="002060"/>
                </a:solidFill>
              </a:rPr>
              <a:t> . He  is </a:t>
            </a:r>
            <a:r>
              <a:rPr lang="tr-TR" dirty="0" err="1" smtClean="0">
                <a:solidFill>
                  <a:srgbClr val="002060"/>
                </a:solidFill>
              </a:rPr>
              <a:t>manful</a:t>
            </a:r>
            <a:r>
              <a:rPr lang="tr-TR" dirty="0" smtClean="0">
                <a:solidFill>
                  <a:srgbClr val="002060"/>
                </a:solidFill>
              </a:rPr>
              <a:t>  </a:t>
            </a:r>
            <a:r>
              <a:rPr lang="tr-TR" dirty="0" err="1" smtClean="0">
                <a:solidFill>
                  <a:srgbClr val="002060"/>
                </a:solidFill>
              </a:rPr>
              <a:t>and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brave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so</a:t>
            </a:r>
            <a:r>
              <a:rPr lang="tr-TR" dirty="0" smtClean="0">
                <a:solidFill>
                  <a:srgbClr val="002060"/>
                </a:solidFill>
              </a:rPr>
              <a:t> he is in </a:t>
            </a:r>
            <a:r>
              <a:rPr lang="tr-TR" dirty="0" err="1" smtClean="0">
                <a:solidFill>
                  <a:srgbClr val="002060"/>
                </a:solidFill>
              </a:rPr>
              <a:t>trouble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many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times</a:t>
            </a:r>
            <a:r>
              <a:rPr lang="tr-TR" dirty="0" smtClean="0">
                <a:solidFill>
                  <a:srgbClr val="002060"/>
                </a:solidFill>
              </a:rPr>
              <a:t>. He is curious and politically incorrect.</a:t>
            </a:r>
          </a:p>
          <a:p>
            <a:r>
              <a:rPr lang="tr-TR" dirty="0" err="1" smtClean="0">
                <a:solidFill>
                  <a:srgbClr val="002060"/>
                </a:solidFill>
              </a:rPr>
              <a:t>Sometimes</a:t>
            </a:r>
            <a:r>
              <a:rPr lang="tr-TR" dirty="0" smtClean="0">
                <a:solidFill>
                  <a:srgbClr val="002060"/>
                </a:solidFill>
              </a:rPr>
              <a:t> he </a:t>
            </a:r>
            <a:r>
              <a:rPr lang="tr-TR" dirty="0" err="1" smtClean="0">
                <a:solidFill>
                  <a:srgbClr val="002060"/>
                </a:solidFill>
              </a:rPr>
              <a:t>tries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to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cheat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by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doing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tricks</a:t>
            </a:r>
            <a:r>
              <a:rPr lang="tr-TR" dirty="0" smtClean="0">
                <a:solidFill>
                  <a:srgbClr val="002060"/>
                </a:solidFill>
              </a:rPr>
              <a:t>. He </a:t>
            </a:r>
            <a:r>
              <a:rPr lang="tr-TR" dirty="0" err="1" smtClean="0">
                <a:solidFill>
                  <a:srgbClr val="002060"/>
                </a:solidFill>
              </a:rPr>
              <a:t>discusses</a:t>
            </a:r>
            <a:r>
              <a:rPr lang="tr-TR" dirty="0" smtClean="0">
                <a:solidFill>
                  <a:srgbClr val="002060"/>
                </a:solidFill>
              </a:rPr>
              <a:t> his </a:t>
            </a:r>
            <a:r>
              <a:rPr lang="tr-TR" dirty="0" err="1" smtClean="0">
                <a:solidFill>
                  <a:srgbClr val="002060"/>
                </a:solidFill>
              </a:rPr>
              <a:t>friend</a:t>
            </a:r>
            <a:r>
              <a:rPr lang="tr-TR" dirty="0" smtClean="0">
                <a:solidFill>
                  <a:srgbClr val="002060"/>
                </a:solidFill>
              </a:rPr>
              <a:t> Hacivat </a:t>
            </a:r>
            <a:r>
              <a:rPr lang="tr-TR" dirty="0" err="1" smtClean="0">
                <a:solidFill>
                  <a:srgbClr val="002060"/>
                </a:solidFill>
              </a:rPr>
              <a:t>and</a:t>
            </a:r>
            <a:r>
              <a:rPr lang="tr-TR" dirty="0" smtClean="0">
                <a:solidFill>
                  <a:srgbClr val="002060"/>
                </a:solidFill>
              </a:rPr>
              <a:t> his </a:t>
            </a:r>
            <a:r>
              <a:rPr lang="tr-TR" dirty="0" err="1" smtClean="0">
                <a:solidFill>
                  <a:srgbClr val="002060"/>
                </a:solidFill>
              </a:rPr>
              <a:t>wife</a:t>
            </a:r>
            <a:r>
              <a:rPr lang="tr-TR" dirty="0" smtClean="0">
                <a:solidFill>
                  <a:srgbClr val="002060"/>
                </a:solidFill>
              </a:rPr>
              <a:t>.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KARAGÖZ</a:t>
            </a:r>
            <a:endParaRPr lang="tr-TR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karagöz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71934" y="500042"/>
            <a:ext cx="4500594" cy="5643602"/>
          </a:xfrm>
        </p:spPr>
      </p:pic>
      <p:pic>
        <p:nvPicPr>
          <p:cNvPr id="5" name="4 Resim" descr="karago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500042"/>
            <a:ext cx="2857520" cy="5556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He </a:t>
            </a:r>
            <a:r>
              <a:rPr lang="en-US" dirty="0" smtClean="0">
                <a:solidFill>
                  <a:srgbClr val="002060"/>
                </a:solidFill>
              </a:rPr>
              <a:t> has upwardly curved beard</a:t>
            </a:r>
            <a:r>
              <a:rPr lang="tr-TR" dirty="0" smtClean="0">
                <a:solidFill>
                  <a:srgbClr val="002060"/>
                </a:solidFill>
              </a:rPr>
              <a:t>. 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Hacivat is </a:t>
            </a:r>
            <a:r>
              <a:rPr lang="tr-TR" dirty="0" err="1" smtClean="0">
                <a:solidFill>
                  <a:srgbClr val="002060"/>
                </a:solidFill>
              </a:rPr>
              <a:t>intelligent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cunning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and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skillful</a:t>
            </a:r>
            <a:r>
              <a:rPr lang="tr-TR" dirty="0" smtClean="0">
                <a:solidFill>
                  <a:srgbClr val="002060"/>
                </a:solidFill>
              </a:rPr>
              <a:t>. He has </a:t>
            </a:r>
            <a:r>
              <a:rPr lang="tr-TR" dirty="0" err="1" smtClean="0">
                <a:solidFill>
                  <a:srgbClr val="002060"/>
                </a:solidFill>
              </a:rPr>
              <a:t>received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good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education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and</a:t>
            </a:r>
            <a:r>
              <a:rPr lang="tr-TR" dirty="0" smtClean="0">
                <a:solidFill>
                  <a:srgbClr val="002060"/>
                </a:solidFill>
              </a:rPr>
              <a:t> he has </a:t>
            </a:r>
            <a:r>
              <a:rPr lang="tr-TR" dirty="0" err="1" smtClean="0">
                <a:solidFill>
                  <a:srgbClr val="002060"/>
                </a:solidFill>
              </a:rPr>
              <a:t>knowledge</a:t>
            </a:r>
            <a:r>
              <a:rPr lang="tr-TR" dirty="0" smtClean="0">
                <a:solidFill>
                  <a:srgbClr val="002060"/>
                </a:solidFill>
              </a:rPr>
              <a:t> on </a:t>
            </a:r>
            <a:r>
              <a:rPr lang="tr-TR" dirty="0" err="1" smtClean="0">
                <a:solidFill>
                  <a:srgbClr val="002060"/>
                </a:solidFill>
              </a:rPr>
              <a:t>many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subjects</a:t>
            </a:r>
            <a:r>
              <a:rPr lang="tr-TR" dirty="0" smtClean="0">
                <a:solidFill>
                  <a:srgbClr val="002060"/>
                </a:solidFill>
              </a:rPr>
              <a:t>. He </a:t>
            </a:r>
            <a:r>
              <a:rPr lang="tr-TR" dirty="0" err="1" smtClean="0">
                <a:solidFill>
                  <a:srgbClr val="002060"/>
                </a:solidFill>
              </a:rPr>
              <a:t>talks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with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Arabic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and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Persian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words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so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sometimes</a:t>
            </a:r>
            <a:r>
              <a:rPr lang="tr-TR" dirty="0" smtClean="0">
                <a:solidFill>
                  <a:srgbClr val="002060"/>
                </a:solidFill>
              </a:rPr>
              <a:t> Karagöz </a:t>
            </a:r>
            <a:r>
              <a:rPr lang="tr-TR" dirty="0" err="1" smtClean="0">
                <a:solidFill>
                  <a:srgbClr val="002060"/>
                </a:solidFill>
              </a:rPr>
              <a:t>doesn’t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understand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or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misunderstand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what</a:t>
            </a:r>
            <a:r>
              <a:rPr lang="tr-TR" dirty="0" smtClean="0">
                <a:solidFill>
                  <a:srgbClr val="002060"/>
                </a:solidFill>
              </a:rPr>
              <a:t> he </a:t>
            </a:r>
            <a:r>
              <a:rPr lang="tr-TR" dirty="0" err="1" smtClean="0">
                <a:solidFill>
                  <a:srgbClr val="002060"/>
                </a:solidFill>
              </a:rPr>
              <a:t>says</a:t>
            </a:r>
            <a:r>
              <a:rPr lang="tr-TR" dirty="0" smtClean="0">
                <a:solidFill>
                  <a:srgbClr val="002060"/>
                </a:solidFill>
              </a:rPr>
              <a:t>. </a:t>
            </a:r>
          </a:p>
          <a:p>
            <a:r>
              <a:rPr lang="tr-TR" dirty="0" err="1" smtClean="0">
                <a:solidFill>
                  <a:srgbClr val="002060"/>
                </a:solidFill>
              </a:rPr>
              <a:t>Audiences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laugh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this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misunderstandings</a:t>
            </a:r>
            <a:r>
              <a:rPr lang="tr-TR" dirty="0" smtClean="0">
                <a:solidFill>
                  <a:srgbClr val="002060"/>
                </a:solidFill>
              </a:rPr>
              <a:t>. 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HACİVAT</a:t>
            </a:r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4" name="3 Resim" descr="0_82edd_64392938_L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398359">
            <a:off x="6899231" y="4629572"/>
            <a:ext cx="1516309" cy="1609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yrtyuu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57686" y="714356"/>
            <a:ext cx="3143272" cy="5643570"/>
          </a:xfrm>
        </p:spPr>
      </p:pic>
      <p:pic>
        <p:nvPicPr>
          <p:cNvPr id="5" name="4 Resim" descr="haciv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928670"/>
            <a:ext cx="2286016" cy="52149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The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all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women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called</a:t>
            </a:r>
            <a:r>
              <a:rPr lang="tr-TR" dirty="0" smtClean="0">
                <a:solidFill>
                  <a:srgbClr val="002060"/>
                </a:solidFill>
              </a:rPr>
              <a:t> ‘zenne’ in </a:t>
            </a:r>
            <a:r>
              <a:rPr lang="tr-TR" dirty="0" err="1" smtClean="0">
                <a:solidFill>
                  <a:srgbClr val="002060"/>
                </a:solidFill>
              </a:rPr>
              <a:t>the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play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generally</a:t>
            </a:r>
            <a:r>
              <a:rPr lang="tr-TR" dirty="0" smtClean="0">
                <a:solidFill>
                  <a:srgbClr val="002060"/>
                </a:solidFill>
              </a:rPr>
              <a:t>. </a:t>
            </a:r>
          </a:p>
          <a:p>
            <a:r>
              <a:rPr lang="tr-TR" dirty="0" err="1" smtClean="0">
                <a:solidFill>
                  <a:srgbClr val="002060"/>
                </a:solidFill>
              </a:rPr>
              <a:t>She</a:t>
            </a:r>
            <a:r>
              <a:rPr lang="tr-TR" dirty="0" smtClean="0">
                <a:solidFill>
                  <a:srgbClr val="002060"/>
                </a:solidFill>
              </a:rPr>
              <a:t> is </a:t>
            </a:r>
            <a:r>
              <a:rPr lang="tr-TR" dirty="0" err="1" smtClean="0">
                <a:solidFill>
                  <a:srgbClr val="002060"/>
                </a:solidFill>
              </a:rPr>
              <a:t>Karagöz’s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wife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below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picture</a:t>
            </a:r>
            <a:r>
              <a:rPr lang="tr-TR" dirty="0" smtClean="0">
                <a:solidFill>
                  <a:srgbClr val="002060"/>
                </a:solidFill>
              </a:rPr>
              <a:t>.</a:t>
            </a:r>
          </a:p>
          <a:p>
            <a:r>
              <a:rPr lang="tr-TR" dirty="0" err="1" smtClean="0">
                <a:solidFill>
                  <a:srgbClr val="002060"/>
                </a:solidFill>
              </a:rPr>
              <a:t>Zennes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don’t</a:t>
            </a:r>
            <a:r>
              <a:rPr lang="tr-TR" dirty="0" smtClean="0">
                <a:solidFill>
                  <a:srgbClr val="002060"/>
                </a:solidFill>
              </a:rPr>
              <a:t> talk </a:t>
            </a:r>
            <a:r>
              <a:rPr lang="tr-TR" dirty="0" err="1" smtClean="0">
                <a:solidFill>
                  <a:srgbClr val="002060"/>
                </a:solidFill>
              </a:rPr>
              <a:t>too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much</a:t>
            </a:r>
            <a:r>
              <a:rPr lang="tr-TR" dirty="0" smtClean="0">
                <a:solidFill>
                  <a:srgbClr val="002060"/>
                </a:solidFill>
              </a:rPr>
              <a:t> , </a:t>
            </a:r>
            <a:r>
              <a:rPr lang="tr-TR" dirty="0" err="1" smtClean="0">
                <a:solidFill>
                  <a:srgbClr val="002060"/>
                </a:solidFill>
              </a:rPr>
              <a:t>sometimes</a:t>
            </a:r>
            <a:r>
              <a:rPr lang="tr-TR" dirty="0" smtClean="0">
                <a:solidFill>
                  <a:srgbClr val="002060"/>
                </a:solidFill>
              </a:rPr>
              <a:t>  </a:t>
            </a:r>
            <a:r>
              <a:rPr lang="tr-TR" dirty="0" err="1" smtClean="0">
                <a:solidFill>
                  <a:srgbClr val="002060"/>
                </a:solidFill>
              </a:rPr>
              <a:t>they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sing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songs</a:t>
            </a:r>
            <a:r>
              <a:rPr lang="tr-TR" dirty="0" smtClean="0">
                <a:solidFill>
                  <a:srgbClr val="002060"/>
                </a:solidFill>
              </a:rPr>
              <a:t>. </a:t>
            </a:r>
            <a:r>
              <a:rPr lang="tr-TR" dirty="0" err="1" smtClean="0">
                <a:solidFill>
                  <a:srgbClr val="002060"/>
                </a:solidFill>
              </a:rPr>
              <a:t>They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take</a:t>
            </a:r>
            <a:r>
              <a:rPr lang="tr-TR" dirty="0" smtClean="0">
                <a:solidFill>
                  <a:srgbClr val="002060"/>
                </a:solidFill>
              </a:rPr>
              <a:t> a </a:t>
            </a:r>
            <a:r>
              <a:rPr lang="tr-TR" dirty="0" err="1" smtClean="0">
                <a:solidFill>
                  <a:srgbClr val="002060"/>
                </a:solidFill>
              </a:rPr>
              <a:t>short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roles</a:t>
            </a:r>
            <a:r>
              <a:rPr lang="tr-TR" dirty="0" smtClean="0">
                <a:solidFill>
                  <a:srgbClr val="002060"/>
                </a:solidFill>
              </a:rPr>
              <a:t> in </a:t>
            </a:r>
            <a:r>
              <a:rPr lang="tr-TR" dirty="0" err="1" smtClean="0">
                <a:solidFill>
                  <a:srgbClr val="002060"/>
                </a:solidFill>
              </a:rPr>
              <a:t>the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play</a:t>
            </a:r>
            <a:r>
              <a:rPr lang="tr-TR" dirty="0" smtClean="0">
                <a:solidFill>
                  <a:srgbClr val="002060"/>
                </a:solidFill>
              </a:rPr>
              <a:t> . 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ZENNE </a:t>
            </a:r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4" name="3 Resim" descr="Cazular-grubundan-zenne-39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3571448"/>
            <a:ext cx="3834377" cy="2875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tiryak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285860"/>
            <a:ext cx="1632127" cy="2505315"/>
          </a:xfr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500034" y="0"/>
            <a:ext cx="8186766" cy="1071546"/>
          </a:xfrm>
        </p:spPr>
        <p:txBody>
          <a:bodyPr/>
          <a:lstStyle/>
          <a:p>
            <a:r>
              <a:rPr lang="tr-TR" dirty="0" smtClean="0"/>
              <a:t>OTHER CHARACTERS </a:t>
            </a:r>
            <a:endParaRPr lang="tr-TR" dirty="0"/>
          </a:p>
        </p:txBody>
      </p:sp>
      <p:sp>
        <p:nvSpPr>
          <p:cNvPr id="5" name="2 Başlık"/>
          <p:cNvSpPr txBox="1">
            <a:spLocks/>
          </p:cNvSpPr>
          <p:nvPr/>
        </p:nvSpPr>
        <p:spPr>
          <a:xfrm>
            <a:off x="214282" y="4214818"/>
            <a:ext cx="2500330" cy="500066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tr-TR" sz="4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5 Resim" descr="131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43174" y="1357298"/>
            <a:ext cx="1571636" cy="2453802"/>
          </a:xfrm>
          <a:prstGeom prst="rect">
            <a:avLst/>
          </a:prstGeom>
        </p:spPr>
      </p:pic>
      <p:pic>
        <p:nvPicPr>
          <p:cNvPr id="7" name="6 Resim" descr="arnavu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1357298"/>
            <a:ext cx="1500198" cy="2428892"/>
          </a:xfrm>
          <a:prstGeom prst="rect">
            <a:avLst/>
          </a:prstGeom>
        </p:spPr>
      </p:pic>
      <p:pic>
        <p:nvPicPr>
          <p:cNvPr id="8" name="7 Resim" descr="himme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8016" y="1357298"/>
            <a:ext cx="1357322" cy="2375314"/>
          </a:xfrm>
          <a:prstGeom prst="rect">
            <a:avLst/>
          </a:prstGeom>
        </p:spPr>
      </p:pic>
      <p:pic>
        <p:nvPicPr>
          <p:cNvPr id="9" name="8 Resim" descr="indi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7224" y="3929066"/>
            <a:ext cx="1571636" cy="2428892"/>
          </a:xfrm>
          <a:prstGeom prst="rect">
            <a:avLst/>
          </a:prstGeom>
        </p:spPr>
      </p:pic>
      <p:pic>
        <p:nvPicPr>
          <p:cNvPr id="10" name="9 Resim" descr="karagoz-kayserili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00364" y="3929066"/>
            <a:ext cx="1714512" cy="2482852"/>
          </a:xfrm>
          <a:prstGeom prst="rect">
            <a:avLst/>
          </a:prstGeom>
        </p:spPr>
      </p:pic>
      <p:pic>
        <p:nvPicPr>
          <p:cNvPr id="11" name="10 Resim" descr="Laz_Kemenceli_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72066" y="4000504"/>
            <a:ext cx="1228725" cy="2381250"/>
          </a:xfrm>
          <a:prstGeom prst="rect">
            <a:avLst/>
          </a:prstGeom>
        </p:spPr>
      </p:pic>
      <p:pic>
        <p:nvPicPr>
          <p:cNvPr id="12" name="11 Resim" descr="karagoz-yahudi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15140" y="4000504"/>
            <a:ext cx="1927214" cy="22669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14283" y="1214422"/>
            <a:ext cx="757242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tr-TR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THANKS FOR </a:t>
            </a:r>
            <a:r>
              <a:rPr lang="tr-TR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LISTENING</a:t>
            </a:r>
          </a:p>
          <a:p>
            <a:pPr algn="ctr"/>
            <a:r>
              <a:rPr lang="tr-TR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</a:t>
            </a:r>
            <a:endParaRPr lang="tr-TR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6" name="5 Gülen Yüz"/>
          <p:cNvSpPr/>
          <p:nvPr/>
        </p:nvSpPr>
        <p:spPr>
          <a:xfrm>
            <a:off x="3500430" y="3143248"/>
            <a:ext cx="985838" cy="1057276"/>
          </a:xfrm>
          <a:prstGeom prst="smileyFac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Başlık"/>
          <p:cNvSpPr>
            <a:spLocks noGrp="1"/>
          </p:cNvSpPr>
          <p:nvPr>
            <p:ph type="title"/>
          </p:nvPr>
        </p:nvSpPr>
        <p:spPr>
          <a:xfrm>
            <a:off x="2000232" y="500042"/>
            <a:ext cx="3071834" cy="5643602"/>
          </a:xfrm>
        </p:spPr>
        <p:txBody>
          <a:bodyPr>
            <a:no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</a:rPr>
              <a:t>          KARAGÖZ AND HACİVAT ##</a:t>
            </a:r>
            <a:endParaRPr lang="tr-TR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500034" y="285728"/>
            <a:ext cx="8143932" cy="5810272"/>
          </a:xfrm>
        </p:spPr>
        <p:txBody>
          <a:bodyPr/>
          <a:lstStyle/>
          <a:p>
            <a:endParaRPr lang="tr-TR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002060"/>
                </a:solidFill>
              </a:rPr>
              <a:t>  </a:t>
            </a:r>
          </a:p>
          <a:p>
            <a:pP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There are many different types o</a:t>
            </a:r>
            <a:r>
              <a:rPr lang="tr-TR" dirty="0" smtClean="0">
                <a:solidFill>
                  <a:srgbClr val="002060"/>
                </a:solidFill>
              </a:rPr>
              <a:t>f </a:t>
            </a:r>
            <a:r>
              <a:rPr lang="tr-TR" dirty="0" err="1" smtClean="0">
                <a:solidFill>
                  <a:srgbClr val="002060"/>
                </a:solidFill>
              </a:rPr>
              <a:t>Turkish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theater</a:t>
            </a:r>
            <a:r>
              <a:rPr lang="tr-TR" dirty="0" smtClean="0">
                <a:solidFill>
                  <a:srgbClr val="002060"/>
                </a:solidFill>
              </a:rPr>
              <a:t> , Karagöz </a:t>
            </a:r>
            <a:r>
              <a:rPr lang="tr-TR" dirty="0" err="1" smtClean="0">
                <a:solidFill>
                  <a:srgbClr val="002060"/>
                </a:solidFill>
              </a:rPr>
              <a:t>and</a:t>
            </a:r>
            <a:r>
              <a:rPr lang="tr-TR" dirty="0" smtClean="0">
                <a:solidFill>
                  <a:srgbClr val="002060"/>
                </a:solidFill>
              </a:rPr>
              <a:t> Hacivat </a:t>
            </a:r>
            <a:r>
              <a:rPr lang="tr-TR" dirty="0" err="1" smtClean="0">
                <a:solidFill>
                  <a:srgbClr val="002060"/>
                </a:solidFill>
              </a:rPr>
              <a:t>shadow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play</a:t>
            </a:r>
            <a:r>
              <a:rPr lang="tr-TR" dirty="0" smtClean="0">
                <a:solidFill>
                  <a:srgbClr val="002060"/>
                </a:solidFill>
              </a:rPr>
              <a:t> is </a:t>
            </a:r>
            <a:r>
              <a:rPr lang="tr-TR" dirty="0" err="1" smtClean="0">
                <a:solidFill>
                  <a:srgbClr val="002060"/>
                </a:solidFill>
              </a:rPr>
              <a:t>one</a:t>
            </a:r>
            <a:r>
              <a:rPr lang="tr-TR" dirty="0" smtClean="0">
                <a:solidFill>
                  <a:srgbClr val="002060"/>
                </a:solidFill>
              </a:rPr>
              <a:t> of </a:t>
            </a:r>
            <a:r>
              <a:rPr lang="tr-TR" dirty="0" err="1" smtClean="0">
                <a:solidFill>
                  <a:srgbClr val="002060"/>
                </a:solidFill>
              </a:rPr>
              <a:t>them</a:t>
            </a:r>
            <a:r>
              <a:rPr lang="tr-TR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dirty="0" err="1" smtClean="0">
                <a:solidFill>
                  <a:srgbClr val="002060"/>
                </a:solidFill>
              </a:rPr>
              <a:t>Karagöz</a:t>
            </a:r>
            <a:r>
              <a:rPr lang="en-US" dirty="0" smtClean="0">
                <a:solidFill>
                  <a:srgbClr val="002060"/>
                </a:solidFill>
              </a:rPr>
              <a:t> and </a:t>
            </a:r>
            <a:r>
              <a:rPr lang="en-US" dirty="0" err="1" smtClean="0">
                <a:solidFill>
                  <a:srgbClr val="002060"/>
                </a:solidFill>
              </a:rPr>
              <a:t>Hacivat</a:t>
            </a:r>
            <a:r>
              <a:rPr lang="en-US" dirty="0" smtClean="0">
                <a:solidFill>
                  <a:srgbClr val="002060"/>
                </a:solidFill>
              </a:rPr>
              <a:t> shadow play is based on imitating</a:t>
            </a:r>
            <a:r>
              <a:rPr lang="tr-TR" dirty="0" smtClean="0">
                <a:solidFill>
                  <a:srgbClr val="002060"/>
                </a:solidFill>
              </a:rPr>
              <a:t>s </a:t>
            </a:r>
            <a:r>
              <a:rPr lang="tr-TR" dirty="0" err="1" smtClean="0">
                <a:solidFill>
                  <a:srgbClr val="002060"/>
                </a:solidFill>
              </a:rPr>
              <a:t>and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conversations</a:t>
            </a:r>
            <a:r>
              <a:rPr lang="tr-TR" dirty="0" smtClean="0">
                <a:solidFill>
                  <a:srgbClr val="002060"/>
                </a:solidFill>
              </a:rPr>
              <a:t>.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He is </a:t>
            </a:r>
            <a:r>
              <a:rPr lang="tr-TR" dirty="0" err="1" smtClean="0">
                <a:solidFill>
                  <a:srgbClr val="002060"/>
                </a:solidFill>
              </a:rPr>
              <a:t>called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daydreamer</a:t>
            </a:r>
            <a:r>
              <a:rPr lang="tr-TR" dirty="0" smtClean="0">
                <a:solidFill>
                  <a:srgbClr val="002060"/>
                </a:solidFill>
              </a:rPr>
              <a:t>  </a:t>
            </a:r>
            <a:r>
              <a:rPr lang="tr-TR" dirty="0" err="1" smtClean="0">
                <a:solidFill>
                  <a:srgbClr val="002060"/>
                </a:solidFill>
              </a:rPr>
              <a:t>who</a:t>
            </a:r>
            <a:r>
              <a:rPr lang="tr-TR" dirty="0" smtClean="0">
                <a:solidFill>
                  <a:srgbClr val="002060"/>
                </a:solidFill>
              </a:rPr>
              <a:t> is </a:t>
            </a:r>
            <a:r>
              <a:rPr lang="tr-TR" dirty="0" err="1" smtClean="0">
                <a:solidFill>
                  <a:srgbClr val="002060"/>
                </a:solidFill>
              </a:rPr>
              <a:t>budged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the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characters</a:t>
            </a:r>
            <a:r>
              <a:rPr lang="tr-TR" dirty="0" smtClean="0">
                <a:solidFill>
                  <a:srgbClr val="002060"/>
                </a:solidFill>
              </a:rPr>
              <a:t>##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 his </a:t>
            </a:r>
            <a:r>
              <a:rPr lang="tr-TR" dirty="0" err="1" smtClean="0">
                <a:solidFill>
                  <a:srgbClr val="002060"/>
                </a:solidFill>
              </a:rPr>
              <a:t>assistant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called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stooge</a:t>
            </a:r>
            <a:r>
              <a:rPr lang="tr-TR" dirty="0" smtClean="0">
                <a:solidFill>
                  <a:srgbClr val="002060"/>
                </a:solidFill>
              </a:rPr>
              <a:t>.</a:t>
            </a:r>
          </a:p>
          <a:p>
            <a:endParaRPr lang="tr-TR" dirty="0" smtClean="0">
              <a:solidFill>
                <a:srgbClr val="FFFF00"/>
              </a:solidFill>
            </a:endParaRPr>
          </a:p>
          <a:p>
            <a:endParaRPr lang="tr-T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7000"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642910" y="214290"/>
            <a:ext cx="8043890" cy="3000396"/>
          </a:xfrm>
        </p:spPr>
        <p:txBody>
          <a:bodyPr>
            <a:normAutofit lnSpcReduction="10000"/>
          </a:bodyPr>
          <a:lstStyle/>
          <a:p>
            <a:endParaRPr lang="tr-TR" dirty="0" smtClean="0"/>
          </a:p>
          <a:p>
            <a:pPr marL="0" indent="0">
              <a:buNone/>
            </a:pPr>
            <a:r>
              <a:rPr lang="tr-TR" dirty="0" smtClean="0">
                <a:solidFill>
                  <a:srgbClr val="002060"/>
                </a:solidFill>
              </a:rPr>
              <a:t>  </a:t>
            </a:r>
            <a:r>
              <a:rPr lang="tr-TR" dirty="0" err="1" smtClean="0">
                <a:solidFill>
                  <a:srgbClr val="002060"/>
                </a:solidFill>
              </a:rPr>
              <a:t>There</a:t>
            </a:r>
            <a:r>
              <a:rPr lang="tr-TR" dirty="0" smtClean="0">
                <a:solidFill>
                  <a:srgbClr val="002060"/>
                </a:solidFill>
              </a:rPr>
              <a:t> is a </a:t>
            </a:r>
            <a:r>
              <a:rPr lang="tr-TR" dirty="0" err="1" smtClean="0">
                <a:solidFill>
                  <a:srgbClr val="002060"/>
                </a:solidFill>
              </a:rPr>
              <a:t>curtain</a:t>
            </a:r>
            <a:r>
              <a:rPr lang="tr-TR" dirty="0" smtClean="0">
                <a:solidFill>
                  <a:srgbClr val="002060"/>
                </a:solidFill>
              </a:rPr>
              <a:t> in </a:t>
            </a:r>
            <a:r>
              <a:rPr lang="tr-TR" dirty="0" err="1" smtClean="0">
                <a:solidFill>
                  <a:srgbClr val="002060"/>
                </a:solidFill>
              </a:rPr>
              <a:t>the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play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and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characters</a:t>
            </a:r>
            <a:r>
              <a:rPr lang="tr-TR" dirty="0" smtClean="0">
                <a:solidFill>
                  <a:srgbClr val="002060"/>
                </a:solidFill>
              </a:rPr>
              <a:t>’ </a:t>
            </a:r>
            <a:r>
              <a:rPr lang="tr-TR" dirty="0" err="1" smtClean="0">
                <a:solidFill>
                  <a:srgbClr val="002060"/>
                </a:solidFill>
              </a:rPr>
              <a:t>shadows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are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reflected</a:t>
            </a:r>
            <a:r>
              <a:rPr lang="tr-TR" dirty="0" smtClean="0">
                <a:solidFill>
                  <a:srgbClr val="002060"/>
                </a:solidFill>
              </a:rPr>
              <a:t> on </a:t>
            </a:r>
            <a:r>
              <a:rPr lang="tr-TR" dirty="0" err="1" smtClean="0">
                <a:solidFill>
                  <a:srgbClr val="002060"/>
                </a:solidFill>
              </a:rPr>
              <a:t>the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curtain</a:t>
            </a:r>
            <a:r>
              <a:rPr lang="tr-TR" dirty="0" smtClean="0">
                <a:solidFill>
                  <a:srgbClr val="002060"/>
                </a:solidFill>
              </a:rPr>
              <a:t>, in </a:t>
            </a:r>
            <a:r>
              <a:rPr lang="tr-TR" dirty="0" err="1" smtClean="0">
                <a:solidFill>
                  <a:srgbClr val="002060"/>
                </a:solidFill>
              </a:rPr>
              <a:t>this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manner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the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curtain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becomes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the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screen</a:t>
            </a:r>
            <a:r>
              <a:rPr lang="tr-TR" dirty="0" smtClean="0">
                <a:solidFill>
                  <a:srgbClr val="002060"/>
                </a:solidFill>
              </a:rPr>
              <a:t> . </a:t>
            </a:r>
            <a:r>
              <a:rPr lang="tr-TR" dirty="0" err="1" smtClean="0">
                <a:solidFill>
                  <a:srgbClr val="002060"/>
                </a:solidFill>
              </a:rPr>
              <a:t>The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characters</a:t>
            </a:r>
            <a:r>
              <a:rPr lang="tr-TR" dirty="0" smtClean="0">
                <a:solidFill>
                  <a:srgbClr val="002060"/>
                </a:solidFill>
              </a:rPr>
              <a:t> of </a:t>
            </a:r>
            <a:r>
              <a:rPr lang="tr-TR" dirty="0" err="1" smtClean="0">
                <a:solidFill>
                  <a:srgbClr val="002060"/>
                </a:solidFill>
              </a:rPr>
              <a:t>the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play</a:t>
            </a:r>
            <a:r>
              <a:rPr lang="tr-TR" dirty="0" smtClean="0">
                <a:solidFill>
                  <a:srgbClr val="002060"/>
                </a:solidFill>
              </a:rPr>
              <a:t>  can be </a:t>
            </a:r>
            <a:r>
              <a:rPr lang="tr-TR" dirty="0" err="1" smtClean="0">
                <a:solidFill>
                  <a:srgbClr val="002060"/>
                </a:solidFill>
              </a:rPr>
              <a:t>made</a:t>
            </a:r>
            <a:r>
              <a:rPr lang="tr-TR" dirty="0" smtClean="0">
                <a:solidFill>
                  <a:srgbClr val="002060"/>
                </a:solidFill>
              </a:rPr>
              <a:t> of </a:t>
            </a:r>
            <a:r>
              <a:rPr lang="tr-TR" dirty="0" err="1" smtClean="0">
                <a:solidFill>
                  <a:srgbClr val="002060"/>
                </a:solidFill>
              </a:rPr>
              <a:t>leather</a:t>
            </a:r>
            <a:r>
              <a:rPr lang="tr-TR" dirty="0" smtClean="0">
                <a:solidFill>
                  <a:srgbClr val="002060"/>
                </a:solidFill>
              </a:rPr>
              <a:t>  </a:t>
            </a:r>
            <a:r>
              <a:rPr lang="tr-TR" dirty="0" err="1" smtClean="0">
                <a:solidFill>
                  <a:srgbClr val="002060"/>
                </a:solidFill>
              </a:rPr>
              <a:t>or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plastic</a:t>
            </a:r>
            <a:r>
              <a:rPr lang="tr-TR" dirty="0" smtClean="0">
                <a:solidFill>
                  <a:srgbClr val="002060"/>
                </a:solidFill>
              </a:rPr>
              <a:t>. ##</a:t>
            </a:r>
          </a:p>
          <a:p>
            <a:pPr marL="0" indent="0">
              <a:buNone/>
            </a:pPr>
            <a:r>
              <a:rPr lang="tr-TR" dirty="0" err="1" smtClean="0">
                <a:solidFill>
                  <a:srgbClr val="002060"/>
                </a:solidFill>
              </a:rPr>
              <a:t>Puppets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are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make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active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by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sticks</a:t>
            </a:r>
            <a:r>
              <a:rPr lang="tr-TR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2060"/>
                </a:solidFill>
              </a:rPr>
              <a:t>##</a:t>
            </a:r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4" name="3 Resim" descr="denizli-yuksekcita-okullari-hacivat-karagoz-oyunu-ic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80" y="2928934"/>
            <a:ext cx="5686433" cy="31934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85720" y="1357298"/>
            <a:ext cx="8627448" cy="3643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>
                <a:solidFill>
                  <a:srgbClr val="002060"/>
                </a:solidFill>
              </a:rPr>
              <a:t>There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are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different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legends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about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these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charecters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that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they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lived</a:t>
            </a:r>
            <a:r>
              <a:rPr lang="tr-TR" dirty="0" smtClean="0">
                <a:solidFill>
                  <a:srgbClr val="002060"/>
                </a:solidFill>
              </a:rPr>
              <a:t>, </a:t>
            </a:r>
            <a:r>
              <a:rPr lang="tr-TR" dirty="0" err="1" smtClean="0">
                <a:solidFill>
                  <a:srgbClr val="002060"/>
                </a:solidFill>
              </a:rPr>
              <a:t>where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and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when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lived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002060"/>
                </a:solidFill>
              </a:rPr>
              <a:t>But </a:t>
            </a:r>
            <a:r>
              <a:rPr lang="tr-TR" dirty="0" err="1" smtClean="0">
                <a:solidFill>
                  <a:srgbClr val="002060"/>
                </a:solidFill>
              </a:rPr>
              <a:t>strongly</a:t>
            </a:r>
            <a:r>
              <a:rPr lang="tr-TR" dirty="0" smtClean="0">
                <a:solidFill>
                  <a:srgbClr val="002060"/>
                </a:solidFill>
              </a:rPr>
              <a:t> , </a:t>
            </a:r>
            <a:r>
              <a:rPr lang="tr-TR" dirty="0" err="1" smtClean="0">
                <a:solidFill>
                  <a:srgbClr val="002060"/>
                </a:solidFill>
              </a:rPr>
              <a:t>they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lived</a:t>
            </a:r>
            <a:r>
              <a:rPr lang="tr-TR" dirty="0" smtClean="0">
                <a:solidFill>
                  <a:srgbClr val="002060"/>
                </a:solidFill>
              </a:rPr>
              <a:t> in Bursa </a:t>
            </a:r>
            <a:r>
              <a:rPr lang="tr-TR" dirty="0" err="1" smtClean="0">
                <a:solidFill>
                  <a:srgbClr val="002060"/>
                </a:solidFill>
              </a:rPr>
              <a:t>Turkey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during</a:t>
            </a:r>
            <a:r>
              <a:rPr lang="tr-TR" dirty="0" smtClean="0">
                <a:solidFill>
                  <a:srgbClr val="002060"/>
                </a:solidFill>
              </a:rPr>
              <a:t> Sultan Orhangazi . </a:t>
            </a:r>
          </a:p>
          <a:p>
            <a:pPr marL="0" indent="0"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002060"/>
                </a:solidFill>
              </a:rPr>
              <a:t>##</a:t>
            </a:r>
          </a:p>
          <a:p>
            <a:pPr marL="0" indent="0"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57158" y="0"/>
            <a:ext cx="8643998" cy="1142984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WHO ARE HACİVAT AND KARAGÖZ?</a:t>
            </a:r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5" name="4 Resim" descr="Karagoz-hacivat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14744" y="3429000"/>
            <a:ext cx="3714776" cy="29140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539552" y="2348880"/>
            <a:ext cx="8147248" cy="3747120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solidFill>
                  <a:srgbClr val="002060"/>
                </a:solidFill>
              </a:rPr>
              <a:t>One of the Şeyh (Küşteri) loves them very much so he makes theirs puppets </a:t>
            </a:r>
            <a:r>
              <a:rPr lang="tr-TR" dirty="0" err="1" smtClean="0">
                <a:solidFill>
                  <a:srgbClr val="002060"/>
                </a:solidFill>
              </a:rPr>
              <a:t>and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starts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to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show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behind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curtain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thus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tries</a:t>
            </a:r>
            <a:r>
              <a:rPr lang="tr-TR" dirty="0" smtClean="0">
                <a:solidFill>
                  <a:srgbClr val="002060"/>
                </a:solidFill>
              </a:rPr>
              <a:t> to make them live.</a:t>
            </a:r>
          </a:p>
          <a:p>
            <a:pPr>
              <a:buNone/>
            </a:pPr>
            <a:r>
              <a:rPr lang="tr-TR" dirty="0" smtClean="0">
                <a:solidFill>
                  <a:srgbClr val="002060"/>
                </a:solidFill>
              </a:rPr>
              <a:t>That makes them immortal 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dirty="0" smtClean="0">
                <a:solidFill>
                  <a:srgbClr val="002060"/>
                </a:solidFill>
              </a:rPr>
              <a:t>Hacivat </a:t>
            </a:r>
            <a:r>
              <a:rPr lang="tr-TR" dirty="0" err="1" smtClean="0">
                <a:solidFill>
                  <a:srgbClr val="002060"/>
                </a:solidFill>
              </a:rPr>
              <a:t>and</a:t>
            </a:r>
            <a:r>
              <a:rPr lang="tr-TR" dirty="0" smtClean="0">
                <a:solidFill>
                  <a:srgbClr val="002060"/>
                </a:solidFill>
              </a:rPr>
              <a:t> Karagöz </a:t>
            </a:r>
            <a:r>
              <a:rPr lang="tr-TR" dirty="0" err="1" smtClean="0">
                <a:solidFill>
                  <a:srgbClr val="002060"/>
                </a:solidFill>
              </a:rPr>
              <a:t>shadow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play</a:t>
            </a:r>
            <a:r>
              <a:rPr lang="tr-TR" dirty="0" smtClean="0">
                <a:solidFill>
                  <a:srgbClr val="002060"/>
                </a:solidFill>
              </a:rPr>
              <a:t> is </a:t>
            </a:r>
            <a:r>
              <a:rPr lang="tr-TR" dirty="0" err="1" smtClean="0">
                <a:solidFill>
                  <a:srgbClr val="002060"/>
                </a:solidFill>
              </a:rPr>
              <a:t>one</a:t>
            </a:r>
            <a:r>
              <a:rPr lang="tr-TR" dirty="0" smtClean="0">
                <a:solidFill>
                  <a:srgbClr val="002060"/>
                </a:solidFill>
              </a:rPr>
              <a:t> of </a:t>
            </a:r>
            <a:r>
              <a:rPr lang="tr-TR" dirty="0" err="1" smtClean="0">
                <a:solidFill>
                  <a:srgbClr val="002060"/>
                </a:solidFill>
              </a:rPr>
              <a:t>the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most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important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part</a:t>
            </a:r>
            <a:r>
              <a:rPr lang="tr-TR" dirty="0" smtClean="0">
                <a:solidFill>
                  <a:srgbClr val="002060"/>
                </a:solidFill>
              </a:rPr>
              <a:t> of </a:t>
            </a:r>
            <a:r>
              <a:rPr lang="tr-TR" dirty="0" err="1" smtClean="0">
                <a:solidFill>
                  <a:srgbClr val="002060"/>
                </a:solidFill>
              </a:rPr>
              <a:t>our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culture</a:t>
            </a:r>
            <a:r>
              <a:rPr lang="tr-TR" dirty="0" smtClean="0">
                <a:solidFill>
                  <a:srgbClr val="002060"/>
                </a:solidFill>
              </a:rPr>
              <a:t> .</a:t>
            </a:r>
            <a:r>
              <a:rPr lang="tr-TR" dirty="0" err="1" smtClean="0">
                <a:solidFill>
                  <a:srgbClr val="002060"/>
                </a:solidFill>
              </a:rPr>
              <a:t>Because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this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play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have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taken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the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places</a:t>
            </a:r>
            <a:r>
              <a:rPr lang="tr-TR" dirty="0" smtClean="0">
                <a:solidFill>
                  <a:srgbClr val="002060"/>
                </a:solidFill>
              </a:rPr>
              <a:t> of  TV </a:t>
            </a:r>
            <a:r>
              <a:rPr lang="tr-TR" dirty="0" err="1" smtClean="0">
                <a:solidFill>
                  <a:srgbClr val="002060"/>
                </a:solidFill>
              </a:rPr>
              <a:t>and</a:t>
            </a:r>
            <a:r>
              <a:rPr lang="tr-TR" dirty="0" smtClean="0">
                <a:solidFill>
                  <a:srgbClr val="002060"/>
                </a:solidFill>
              </a:rPr>
              <a:t> modern  </a:t>
            </a:r>
            <a:r>
              <a:rPr lang="tr-TR" dirty="0" err="1" smtClean="0">
                <a:solidFill>
                  <a:srgbClr val="002060"/>
                </a:solidFill>
              </a:rPr>
              <a:t>theatre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for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years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and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years</a:t>
            </a:r>
            <a:r>
              <a:rPr lang="tr-TR" dirty="0" smtClean="0">
                <a:solidFill>
                  <a:srgbClr val="002060"/>
                </a:solidFill>
              </a:rPr>
              <a:t>. ##</a:t>
            </a:r>
          </a:p>
          <a:p>
            <a:pPr marL="0" indent="0" algn="ctr"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tr-TR" dirty="0" err="1" smtClean="0">
                <a:solidFill>
                  <a:srgbClr val="002060"/>
                </a:solidFill>
              </a:rPr>
              <a:t>This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play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are</a:t>
            </a:r>
            <a:r>
              <a:rPr lang="tr-TR" dirty="0" smtClean="0">
                <a:solidFill>
                  <a:srgbClr val="002060"/>
                </a:solidFill>
              </a:rPr>
              <a:t> not </a:t>
            </a:r>
            <a:r>
              <a:rPr lang="tr-TR" dirty="0" err="1" smtClean="0">
                <a:solidFill>
                  <a:srgbClr val="002060"/>
                </a:solidFill>
              </a:rPr>
              <a:t>only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informative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for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youngs</a:t>
            </a:r>
            <a:r>
              <a:rPr lang="tr-TR" dirty="0" smtClean="0">
                <a:solidFill>
                  <a:srgbClr val="002060"/>
                </a:solidFill>
              </a:rPr>
              <a:t>, </a:t>
            </a:r>
            <a:r>
              <a:rPr lang="tr-TR" dirty="0" err="1" smtClean="0">
                <a:solidFill>
                  <a:srgbClr val="002060"/>
                </a:solidFill>
              </a:rPr>
              <a:t>children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and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adults</a:t>
            </a:r>
            <a:r>
              <a:rPr lang="tr-TR" dirty="0" smtClean="0">
                <a:solidFill>
                  <a:srgbClr val="002060"/>
                </a:solidFill>
              </a:rPr>
              <a:t> but </a:t>
            </a:r>
            <a:r>
              <a:rPr lang="tr-TR" dirty="0" err="1" smtClean="0">
                <a:solidFill>
                  <a:srgbClr val="002060"/>
                </a:solidFill>
              </a:rPr>
              <a:t>also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entertaining</a:t>
            </a:r>
            <a:r>
              <a:rPr lang="tr-TR" dirty="0" smtClean="0">
                <a:solidFill>
                  <a:srgbClr val="002060"/>
                </a:solidFill>
              </a:rPr>
              <a:t>. </a:t>
            </a:r>
            <a:r>
              <a:rPr lang="tr-TR" dirty="0" err="1" smtClean="0">
                <a:solidFill>
                  <a:srgbClr val="002060"/>
                </a:solidFill>
              </a:rPr>
              <a:t>For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long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years</a:t>
            </a:r>
            <a:r>
              <a:rPr lang="tr-TR" dirty="0" smtClean="0">
                <a:solidFill>
                  <a:srgbClr val="002060"/>
                </a:solidFill>
              </a:rPr>
              <a:t> it </a:t>
            </a:r>
            <a:r>
              <a:rPr lang="tr-TR" dirty="0" err="1" smtClean="0">
                <a:solidFill>
                  <a:srgbClr val="002060"/>
                </a:solidFill>
              </a:rPr>
              <a:t>was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indispansable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entertaining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especially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during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Ramadan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months</a:t>
            </a:r>
            <a:r>
              <a:rPr lang="tr-TR" dirty="0" smtClean="0">
                <a:solidFill>
                  <a:srgbClr val="002060"/>
                </a:solidFill>
              </a:rPr>
              <a:t> 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002060"/>
                </a:solidFill>
              </a:rPr>
              <a:t>THE IMPORTANCE OF THE KARAGÖZ AND HACİVAT </a:t>
            </a:r>
            <a:endParaRPr lang="tr-TR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İçerik Yer Tutucusu" descr="krVyAv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328321"/>
            <a:ext cx="8572560" cy="61725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558</TotalTime>
  <Words>449</Words>
  <Application>Microsoft Office PowerPoint</Application>
  <PresentationFormat>Expunere pe ecran (4:3)</PresentationFormat>
  <Paragraphs>47</Paragraphs>
  <Slides>18</Slides>
  <Notes>1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18</vt:i4>
      </vt:variant>
    </vt:vector>
  </HeadingPairs>
  <TitlesOfParts>
    <vt:vector size="19" baseType="lpstr">
      <vt:lpstr>Kağıt</vt:lpstr>
      <vt:lpstr>TURKEY</vt:lpstr>
      <vt:lpstr>          KARAGÖZ AND HACİVAT ##</vt:lpstr>
      <vt:lpstr>Diapozitivul 3</vt:lpstr>
      <vt:lpstr>Diapozitivul 4</vt:lpstr>
      <vt:lpstr>Diapozitivul 5</vt:lpstr>
      <vt:lpstr>WHO ARE HACİVAT AND KARAGÖZ?</vt:lpstr>
      <vt:lpstr>Diapozitivul 7</vt:lpstr>
      <vt:lpstr>THE IMPORTANCE OF THE KARAGÖZ AND HACİVAT </vt:lpstr>
      <vt:lpstr>Diapozitivul 9</vt:lpstr>
      <vt:lpstr>CHARACTERS OF THE PLAY </vt:lpstr>
      <vt:lpstr>KARAGÖZ</vt:lpstr>
      <vt:lpstr>Diapozitivul 12</vt:lpstr>
      <vt:lpstr>HACİVAT</vt:lpstr>
      <vt:lpstr>Diapozitivul 14</vt:lpstr>
      <vt:lpstr>ZENNE </vt:lpstr>
      <vt:lpstr>OTHER CHARACTERS </vt:lpstr>
      <vt:lpstr>Diapozitivul 17</vt:lpstr>
      <vt:lpstr>Diapozitivul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TURKEY</dc:title>
  <dc:creator>nazlı</dc:creator>
  <cp:lastModifiedBy>User</cp:lastModifiedBy>
  <cp:revision>64</cp:revision>
  <dcterms:created xsi:type="dcterms:W3CDTF">2016-04-25T18:08:01Z</dcterms:created>
  <dcterms:modified xsi:type="dcterms:W3CDTF">2016-11-09T19:11:36Z</dcterms:modified>
</cp:coreProperties>
</file>